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256" r:id="rId4"/>
    <p:sldId id="336" r:id="rId5"/>
    <p:sldId id="312" r:id="rId6"/>
    <p:sldId id="318" r:id="rId7"/>
    <p:sldId id="283" r:id="rId8"/>
    <p:sldId id="284" r:id="rId9"/>
    <p:sldId id="287" r:id="rId10"/>
    <p:sldId id="314" r:id="rId11"/>
    <p:sldId id="294" r:id="rId12"/>
    <p:sldId id="319" r:id="rId13"/>
    <p:sldId id="320" r:id="rId14"/>
    <p:sldId id="321" r:id="rId15"/>
    <p:sldId id="292" r:id="rId16"/>
    <p:sldId id="334" r:id="rId17"/>
    <p:sldId id="335" r:id="rId18"/>
    <p:sldId id="257" r:id="rId19"/>
    <p:sldId id="333" r:id="rId20"/>
    <p:sldId id="293" r:id="rId21"/>
  </p:sldIdLst>
  <p:sldSz cx="9144000" cy="6858000" type="screen4x3"/>
  <p:notesSz cx="70866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6631"/>
    <a:srgbClr val="0E7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4" autoAdjust="0"/>
    <p:restoredTop sz="89583" autoAdjust="0"/>
  </p:normalViewPr>
  <p:slideViewPr>
    <p:cSldViewPr snapToGrid="0" snapToObjects="1">
      <p:cViewPr>
        <p:scale>
          <a:sx n="111" d="100"/>
          <a:sy n="111" d="100"/>
        </p:scale>
        <p:origin x="13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A3619-8BFA-43D8-B635-1AA8C47E5548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3" csCatId="colorful" phldr="1"/>
      <dgm:spPr/>
    </dgm:pt>
    <dgm:pt modelId="{831F514A-6A06-4D99-B9F2-FC5664777FDD}" type="pres">
      <dgm:prSet presAssocID="{179A3619-8BFA-43D8-B635-1AA8C47E5548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21E9C0F9-02D5-4B04-A440-970E905A7E3B}" type="presOf" srcId="{179A3619-8BFA-43D8-B635-1AA8C47E5548}" destId="{831F514A-6A06-4D99-B9F2-FC5664777FDD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9A3619-8BFA-43D8-B635-1AA8C47E5548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3" csCatId="colorful" phldr="1"/>
      <dgm:spPr/>
    </dgm:pt>
    <dgm:pt modelId="{5B93094F-21ED-4661-B4E9-88900DEAD028}">
      <dgm:prSet phldrT="[Text]"/>
      <dgm:spPr>
        <a:xfrm>
          <a:off x="2770855" y="0"/>
          <a:ext cx="1919947" cy="1919919"/>
        </a:xfrm>
        <a:solidFill>
          <a:srgbClr val="A5A5A5">
            <a:alpha val="50000"/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Warrant Officer Corps (WOC)</a:t>
          </a:r>
        </a:p>
        <a:p>
          <a:pPr algn="ctr"/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Established</a:t>
          </a:r>
        </a:p>
        <a:p>
          <a:pPr algn="ctr"/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1918</a:t>
          </a:r>
        </a:p>
      </dgm:t>
    </dgm:pt>
    <dgm:pt modelId="{F2577315-F16C-4B2B-B63C-1968D9AF49AB}" type="parTrans" cxnId="{2BFE4BB7-DC0D-48E2-AEE0-79030DAA8362}">
      <dgm:prSet/>
      <dgm:spPr/>
      <dgm:t>
        <a:bodyPr/>
        <a:lstStyle/>
        <a:p>
          <a:endParaRPr lang="en-US"/>
        </a:p>
      </dgm:t>
    </dgm:pt>
    <dgm:pt modelId="{709454B5-BD8F-4F32-8F53-F2424612F62D}" type="sibTrans" cxnId="{2BFE4BB7-DC0D-48E2-AEE0-79030DAA8362}">
      <dgm:prSet/>
      <dgm:spPr/>
      <dgm:t>
        <a:bodyPr/>
        <a:lstStyle/>
        <a:p>
          <a:endParaRPr lang="en-US"/>
        </a:p>
      </dgm:t>
    </dgm:pt>
    <dgm:pt modelId="{831F514A-6A06-4D99-B9F2-FC5664777FDD}" type="pres">
      <dgm:prSet presAssocID="{179A3619-8BFA-43D8-B635-1AA8C47E5548}" presName="Name0" presStyleCnt="0">
        <dgm:presLayoutVars>
          <dgm:chMax val="7"/>
          <dgm:dir/>
          <dgm:resizeHandles val="exact"/>
        </dgm:presLayoutVars>
      </dgm:prSet>
      <dgm:spPr/>
    </dgm:pt>
    <dgm:pt modelId="{CE3C75F7-649C-41B2-950B-65E13F43AA6E}" type="pres">
      <dgm:prSet presAssocID="{179A3619-8BFA-43D8-B635-1AA8C47E5548}" presName="ellipse1" presStyleLbl="vennNode1" presStyleIdx="0" presStyleCnt="1" custLinFactNeighborX="-18619" custLinFactNeighborY="-5335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2BFE4BB7-DC0D-48E2-AEE0-79030DAA8362}" srcId="{179A3619-8BFA-43D8-B635-1AA8C47E5548}" destId="{5B93094F-21ED-4661-B4E9-88900DEAD028}" srcOrd="0" destOrd="0" parTransId="{F2577315-F16C-4B2B-B63C-1968D9AF49AB}" sibTransId="{709454B5-BD8F-4F32-8F53-F2424612F62D}"/>
    <dgm:cxn modelId="{690346E2-E27B-491D-B426-F448C5F0218E}" type="presOf" srcId="{5B93094F-21ED-4661-B4E9-88900DEAD028}" destId="{CE3C75F7-649C-41B2-950B-65E13F43AA6E}" srcOrd="0" destOrd="0" presId="urn:microsoft.com/office/officeart/2005/8/layout/rings+Icon"/>
    <dgm:cxn modelId="{21E9C0F9-02D5-4B04-A440-970E905A7E3B}" type="presOf" srcId="{179A3619-8BFA-43D8-B635-1AA8C47E5548}" destId="{831F514A-6A06-4D99-B9F2-FC5664777FDD}" srcOrd="0" destOrd="0" presId="urn:microsoft.com/office/officeart/2005/8/layout/rings+Icon"/>
    <dgm:cxn modelId="{1105B359-DAD6-4820-A61A-D6272A4BB3C3}" type="presParOf" srcId="{831F514A-6A06-4D99-B9F2-FC5664777FDD}" destId="{CE3C75F7-649C-41B2-950B-65E13F43AA6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8601BE-72AF-4340-B6DE-E293710B29FF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5E2902-FF30-4195-91EB-6243E994938A}">
      <dgm:prSet phldrT="[Text]" custT="1"/>
      <dgm:spPr>
        <a:xfrm rot="5400000">
          <a:off x="-180022" y="180877"/>
          <a:ext cx="1200150" cy="840105"/>
        </a:xfrm>
        <a:prstGeom prst="chevr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RQ1</a:t>
          </a:r>
        </a:p>
      </dgm:t>
    </dgm:pt>
    <dgm:pt modelId="{C2A128D3-3504-4E84-AEDA-F88E488DDFA4}" type="parTrans" cxnId="{EB0B7441-AA50-489B-9A65-E85E4030547B}">
      <dgm:prSet/>
      <dgm:spPr/>
      <dgm:t>
        <a:bodyPr/>
        <a:lstStyle/>
        <a:p>
          <a:endParaRPr lang="en-US"/>
        </a:p>
      </dgm:t>
    </dgm:pt>
    <dgm:pt modelId="{A8BD8B09-2BA5-4C31-88AA-C049B6EF8ACB}" type="sibTrans" cxnId="{EB0B7441-AA50-489B-9A65-E85E4030547B}">
      <dgm:prSet/>
      <dgm:spPr/>
      <dgm:t>
        <a:bodyPr/>
        <a:lstStyle/>
        <a:p>
          <a:endParaRPr lang="en-US"/>
        </a:p>
      </dgm:t>
    </dgm:pt>
    <dgm:pt modelId="{61E8FB85-B04D-4748-8E33-5534860AB362}">
      <dgm:prSet phldrT="[Text]" custT="1"/>
      <dgm:spPr>
        <a:xfrm rot="5400000">
          <a:off x="2773203" y="-1932243"/>
          <a:ext cx="780097" cy="464629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n-US" sz="2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How do retired African-American male officers describe their experience of attaining the rank of senior field grade warrant officer (CW5/W5) in the United States Army Warrant Officer Corps? </a:t>
          </a:r>
        </a:p>
      </dgm:t>
    </dgm:pt>
    <dgm:pt modelId="{A95F8CA6-337B-495B-A0F8-A440619427ED}" type="parTrans" cxnId="{BADC9418-BE89-4B2D-9D73-791C03B11DE7}">
      <dgm:prSet/>
      <dgm:spPr/>
      <dgm:t>
        <a:bodyPr/>
        <a:lstStyle/>
        <a:p>
          <a:endParaRPr lang="en-US"/>
        </a:p>
      </dgm:t>
    </dgm:pt>
    <dgm:pt modelId="{F597452E-85DB-48DB-A45D-99840CABA8AC}" type="sibTrans" cxnId="{BADC9418-BE89-4B2D-9D73-791C03B11DE7}">
      <dgm:prSet/>
      <dgm:spPr/>
      <dgm:t>
        <a:bodyPr/>
        <a:lstStyle/>
        <a:p>
          <a:endParaRPr lang="en-US"/>
        </a:p>
      </dgm:t>
    </dgm:pt>
    <dgm:pt modelId="{DC34ED3B-AFEB-4FCD-B876-3F1CCDB6BABA}">
      <dgm:prSet phldrT="[Text]" custT="1"/>
      <dgm:spPr>
        <a:xfrm rot="5400000">
          <a:off x="-180022" y="1180147"/>
          <a:ext cx="1200150" cy="840105"/>
        </a:xfrm>
        <a:prstGeom prst="chevr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rgbClr val="ED7D31">
              <a:hueOff val="-727682"/>
              <a:satOff val="-41964"/>
              <a:lumOff val="431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SQ1</a:t>
          </a:r>
        </a:p>
      </dgm:t>
    </dgm:pt>
    <dgm:pt modelId="{5CC24EF0-4DAA-42D2-80BC-F8A6E07A1C69}" type="parTrans" cxnId="{37B4EB19-4D03-4151-B1AA-62976771778D}">
      <dgm:prSet/>
      <dgm:spPr/>
      <dgm:t>
        <a:bodyPr/>
        <a:lstStyle/>
        <a:p>
          <a:endParaRPr lang="en-US"/>
        </a:p>
      </dgm:t>
    </dgm:pt>
    <dgm:pt modelId="{A55A0A24-57CB-4BEF-9F6A-2E956666D61D}" type="sibTrans" cxnId="{37B4EB19-4D03-4151-B1AA-62976771778D}">
      <dgm:prSet/>
      <dgm:spPr/>
      <dgm:t>
        <a:bodyPr/>
        <a:lstStyle/>
        <a:p>
          <a:endParaRPr lang="en-US"/>
        </a:p>
      </dgm:t>
    </dgm:pt>
    <dgm:pt modelId="{F56427D8-0113-49EE-82DE-4EA977F7DF44}">
      <dgm:prSet phldrT="[Text]"/>
      <dgm:spPr>
        <a:xfrm rot="5400000">
          <a:off x="2773203" y="-932973"/>
          <a:ext cx="780097" cy="464629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-727682"/>
              <a:satOff val="-41964"/>
              <a:lumOff val="431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are the experiences which shaped the achievements of African-American men serving in senior leadership positions in the Army Warrant Officer Corps?</a:t>
          </a:r>
        </a:p>
      </dgm:t>
    </dgm:pt>
    <dgm:pt modelId="{0ED05D63-F650-4BF7-BDF3-B6C3B28E8592}" type="parTrans" cxnId="{BAD16372-9127-4A91-BDFB-CA675832D66B}">
      <dgm:prSet/>
      <dgm:spPr/>
      <dgm:t>
        <a:bodyPr/>
        <a:lstStyle/>
        <a:p>
          <a:endParaRPr lang="en-US"/>
        </a:p>
      </dgm:t>
    </dgm:pt>
    <dgm:pt modelId="{47768A50-5254-4A45-B732-23F642BC4290}" type="sibTrans" cxnId="{BAD16372-9127-4A91-BDFB-CA675832D66B}">
      <dgm:prSet/>
      <dgm:spPr/>
      <dgm:t>
        <a:bodyPr/>
        <a:lstStyle/>
        <a:p>
          <a:endParaRPr lang="en-US"/>
        </a:p>
      </dgm:t>
    </dgm:pt>
    <dgm:pt modelId="{8F7C6AF8-7B49-42A8-A8A4-6145FD30FDB8}">
      <dgm:prSet phldrT="[Text]" custT="1"/>
      <dgm:spPr>
        <a:xfrm rot="5400000">
          <a:off x="-180022" y="2179417"/>
          <a:ext cx="1200150" cy="840105"/>
        </a:xfrm>
        <a:prstGeom prst="chevr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n-US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SQ2</a:t>
          </a:r>
        </a:p>
      </dgm:t>
    </dgm:pt>
    <dgm:pt modelId="{9E81A64B-E107-485F-9650-A7229CB8C7DD}" type="parTrans" cxnId="{040B99B0-FDA9-4ED6-A083-956314603044}">
      <dgm:prSet/>
      <dgm:spPr/>
      <dgm:t>
        <a:bodyPr/>
        <a:lstStyle/>
        <a:p>
          <a:endParaRPr lang="en-US"/>
        </a:p>
      </dgm:t>
    </dgm:pt>
    <dgm:pt modelId="{D320B029-E17B-4BBA-9AF8-2A9B965C7493}" type="sibTrans" cxnId="{040B99B0-FDA9-4ED6-A083-956314603044}">
      <dgm:prSet/>
      <dgm:spPr/>
      <dgm:t>
        <a:bodyPr/>
        <a:lstStyle/>
        <a:p>
          <a:endParaRPr lang="en-US"/>
        </a:p>
      </dgm:t>
    </dgm:pt>
    <dgm:pt modelId="{FDF496C0-1F17-4A50-97AF-613CDC362D0B}">
      <dgm:prSet phldrT="[Text]"/>
      <dgm:spPr>
        <a:xfrm rot="5400000">
          <a:off x="2773203" y="66296"/>
          <a:ext cx="780097" cy="4646295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strategies do African-American men believe they used to reach the rank of Senior Field Grade Warrant Officer?</a:t>
          </a:r>
        </a:p>
      </dgm:t>
    </dgm:pt>
    <dgm:pt modelId="{A489FCBF-91C1-489D-BF17-1D857599ECB2}" type="parTrans" cxnId="{DD677AB2-3D52-4DBC-88A1-F9E41EE8C916}">
      <dgm:prSet/>
      <dgm:spPr/>
      <dgm:t>
        <a:bodyPr/>
        <a:lstStyle/>
        <a:p>
          <a:endParaRPr lang="en-US"/>
        </a:p>
      </dgm:t>
    </dgm:pt>
    <dgm:pt modelId="{45F77D60-E8F9-46E4-ADE3-19E774270673}" type="sibTrans" cxnId="{DD677AB2-3D52-4DBC-88A1-F9E41EE8C916}">
      <dgm:prSet/>
      <dgm:spPr/>
      <dgm:t>
        <a:bodyPr/>
        <a:lstStyle/>
        <a:p>
          <a:endParaRPr lang="en-US"/>
        </a:p>
      </dgm:t>
    </dgm:pt>
    <dgm:pt modelId="{2D33E9A6-9C1A-47E2-80A1-D2338F1ED9D6}" type="pres">
      <dgm:prSet presAssocID="{608601BE-72AF-4340-B6DE-E293710B29FF}" presName="linearFlow" presStyleCnt="0">
        <dgm:presLayoutVars>
          <dgm:dir/>
          <dgm:animLvl val="lvl"/>
          <dgm:resizeHandles val="exact"/>
        </dgm:presLayoutVars>
      </dgm:prSet>
      <dgm:spPr/>
    </dgm:pt>
    <dgm:pt modelId="{278756F6-81F4-4A08-98F9-BE0447D0C58D}" type="pres">
      <dgm:prSet presAssocID="{075E2902-FF30-4195-91EB-6243E994938A}" presName="composite" presStyleCnt="0"/>
      <dgm:spPr/>
    </dgm:pt>
    <dgm:pt modelId="{B7BDC6A3-8F5F-4689-91EF-FD47C2E3CA5B}" type="pres">
      <dgm:prSet presAssocID="{075E2902-FF30-4195-91EB-6243E994938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9976421-4EAB-471E-85AE-0D6679C13C6B}" type="pres">
      <dgm:prSet presAssocID="{075E2902-FF30-4195-91EB-6243E994938A}" presName="descendantText" presStyleLbl="alignAcc1" presStyleIdx="0" presStyleCnt="3" custScaleY="118996">
        <dgm:presLayoutVars>
          <dgm:bulletEnabled val="1"/>
        </dgm:presLayoutVars>
      </dgm:prSet>
      <dgm:spPr/>
    </dgm:pt>
    <dgm:pt modelId="{AFA1EFCB-BA05-4562-A938-40D80E7D4D60}" type="pres">
      <dgm:prSet presAssocID="{A8BD8B09-2BA5-4C31-88AA-C049B6EF8ACB}" presName="sp" presStyleCnt="0"/>
      <dgm:spPr/>
    </dgm:pt>
    <dgm:pt modelId="{108AF218-E763-4802-94CC-1DE98AF3D4AD}" type="pres">
      <dgm:prSet presAssocID="{DC34ED3B-AFEB-4FCD-B876-3F1CCDB6BABA}" presName="composite" presStyleCnt="0"/>
      <dgm:spPr/>
    </dgm:pt>
    <dgm:pt modelId="{476F392C-8D26-42CE-A332-671F91C9E524}" type="pres">
      <dgm:prSet presAssocID="{DC34ED3B-AFEB-4FCD-B876-3F1CCDB6BAB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692DE3B-C81D-4783-8C59-C5905A88AF37}" type="pres">
      <dgm:prSet presAssocID="{DC34ED3B-AFEB-4FCD-B876-3F1CCDB6BABA}" presName="descendantText" presStyleLbl="alignAcc1" presStyleIdx="1" presStyleCnt="3">
        <dgm:presLayoutVars>
          <dgm:bulletEnabled val="1"/>
        </dgm:presLayoutVars>
      </dgm:prSet>
      <dgm:spPr/>
    </dgm:pt>
    <dgm:pt modelId="{B7655134-2417-49C8-8E07-3A693ED19C69}" type="pres">
      <dgm:prSet presAssocID="{A55A0A24-57CB-4BEF-9F6A-2E956666D61D}" presName="sp" presStyleCnt="0"/>
      <dgm:spPr/>
    </dgm:pt>
    <dgm:pt modelId="{52E995AF-825F-4B62-903D-FB3411CD74BA}" type="pres">
      <dgm:prSet presAssocID="{8F7C6AF8-7B49-42A8-A8A4-6145FD30FDB8}" presName="composite" presStyleCnt="0"/>
      <dgm:spPr/>
    </dgm:pt>
    <dgm:pt modelId="{926DA825-6369-4D1C-9321-D8B040650BC1}" type="pres">
      <dgm:prSet presAssocID="{8F7C6AF8-7B49-42A8-A8A4-6145FD30FDB8}" presName="parentText" presStyleLbl="alignNode1" presStyleIdx="2" presStyleCnt="3" custLinFactNeighborX="-6211" custLinFactNeighborY="-1128">
        <dgm:presLayoutVars>
          <dgm:chMax val="1"/>
          <dgm:bulletEnabled val="1"/>
        </dgm:presLayoutVars>
      </dgm:prSet>
      <dgm:spPr/>
    </dgm:pt>
    <dgm:pt modelId="{94579252-CDED-42E9-9F3A-2905D5D7D107}" type="pres">
      <dgm:prSet presAssocID="{8F7C6AF8-7B49-42A8-A8A4-6145FD30FDB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819B313-B3A5-444B-8A60-D5DD6A23D96D}" type="presOf" srcId="{61E8FB85-B04D-4748-8E33-5534860AB362}" destId="{D9976421-4EAB-471E-85AE-0D6679C13C6B}" srcOrd="0" destOrd="0" presId="urn:microsoft.com/office/officeart/2005/8/layout/chevron2"/>
    <dgm:cxn modelId="{BADC9418-BE89-4B2D-9D73-791C03B11DE7}" srcId="{075E2902-FF30-4195-91EB-6243E994938A}" destId="{61E8FB85-B04D-4748-8E33-5534860AB362}" srcOrd="0" destOrd="0" parTransId="{A95F8CA6-337B-495B-A0F8-A440619427ED}" sibTransId="{F597452E-85DB-48DB-A45D-99840CABA8AC}"/>
    <dgm:cxn modelId="{37B4EB19-4D03-4151-B1AA-62976771778D}" srcId="{608601BE-72AF-4340-B6DE-E293710B29FF}" destId="{DC34ED3B-AFEB-4FCD-B876-3F1CCDB6BABA}" srcOrd="1" destOrd="0" parTransId="{5CC24EF0-4DAA-42D2-80BC-F8A6E07A1C69}" sibTransId="{A55A0A24-57CB-4BEF-9F6A-2E956666D61D}"/>
    <dgm:cxn modelId="{6FB51122-FD0D-4560-BA0A-1E7D611A4B28}" type="presOf" srcId="{8F7C6AF8-7B49-42A8-A8A4-6145FD30FDB8}" destId="{926DA825-6369-4D1C-9321-D8B040650BC1}" srcOrd="0" destOrd="0" presId="urn:microsoft.com/office/officeart/2005/8/layout/chevron2"/>
    <dgm:cxn modelId="{43A78233-8670-4BEB-81D9-A3F6C48DDBC8}" type="presOf" srcId="{FDF496C0-1F17-4A50-97AF-613CDC362D0B}" destId="{94579252-CDED-42E9-9F3A-2905D5D7D107}" srcOrd="0" destOrd="0" presId="urn:microsoft.com/office/officeart/2005/8/layout/chevron2"/>
    <dgm:cxn modelId="{223A0B39-825F-4DAA-A03E-7C09188FFE57}" type="presOf" srcId="{608601BE-72AF-4340-B6DE-E293710B29FF}" destId="{2D33E9A6-9C1A-47E2-80A1-D2338F1ED9D6}" srcOrd="0" destOrd="0" presId="urn:microsoft.com/office/officeart/2005/8/layout/chevron2"/>
    <dgm:cxn modelId="{EB0B7441-AA50-489B-9A65-E85E4030547B}" srcId="{608601BE-72AF-4340-B6DE-E293710B29FF}" destId="{075E2902-FF30-4195-91EB-6243E994938A}" srcOrd="0" destOrd="0" parTransId="{C2A128D3-3504-4E84-AEDA-F88E488DDFA4}" sibTransId="{A8BD8B09-2BA5-4C31-88AA-C049B6EF8ACB}"/>
    <dgm:cxn modelId="{3477C26A-7FF2-466E-94C9-F1B9A17C5C66}" type="presOf" srcId="{F56427D8-0113-49EE-82DE-4EA977F7DF44}" destId="{0692DE3B-C81D-4783-8C59-C5905A88AF37}" srcOrd="0" destOrd="0" presId="urn:microsoft.com/office/officeart/2005/8/layout/chevron2"/>
    <dgm:cxn modelId="{BAD16372-9127-4A91-BDFB-CA675832D66B}" srcId="{DC34ED3B-AFEB-4FCD-B876-3F1CCDB6BABA}" destId="{F56427D8-0113-49EE-82DE-4EA977F7DF44}" srcOrd="0" destOrd="0" parTransId="{0ED05D63-F650-4BF7-BDF3-B6C3B28E8592}" sibTransId="{47768A50-5254-4A45-B732-23F642BC4290}"/>
    <dgm:cxn modelId="{6D0C48A2-2A64-407C-B013-F2476FFA9AEB}" type="presOf" srcId="{DC34ED3B-AFEB-4FCD-B876-3F1CCDB6BABA}" destId="{476F392C-8D26-42CE-A332-671F91C9E524}" srcOrd="0" destOrd="0" presId="urn:microsoft.com/office/officeart/2005/8/layout/chevron2"/>
    <dgm:cxn modelId="{040B99B0-FDA9-4ED6-A083-956314603044}" srcId="{608601BE-72AF-4340-B6DE-E293710B29FF}" destId="{8F7C6AF8-7B49-42A8-A8A4-6145FD30FDB8}" srcOrd="2" destOrd="0" parTransId="{9E81A64B-E107-485F-9650-A7229CB8C7DD}" sibTransId="{D320B029-E17B-4BBA-9AF8-2A9B965C7493}"/>
    <dgm:cxn modelId="{DD677AB2-3D52-4DBC-88A1-F9E41EE8C916}" srcId="{8F7C6AF8-7B49-42A8-A8A4-6145FD30FDB8}" destId="{FDF496C0-1F17-4A50-97AF-613CDC362D0B}" srcOrd="0" destOrd="0" parTransId="{A489FCBF-91C1-489D-BF17-1D857599ECB2}" sibTransId="{45F77D60-E8F9-46E4-ADE3-19E774270673}"/>
    <dgm:cxn modelId="{115B2BD9-A99C-46F3-9EF8-29DD6AECD720}" type="presOf" srcId="{075E2902-FF30-4195-91EB-6243E994938A}" destId="{B7BDC6A3-8F5F-4689-91EF-FD47C2E3CA5B}" srcOrd="0" destOrd="0" presId="urn:microsoft.com/office/officeart/2005/8/layout/chevron2"/>
    <dgm:cxn modelId="{42A45DD6-B1C4-43C5-8835-0F8C8B1F977C}" type="presParOf" srcId="{2D33E9A6-9C1A-47E2-80A1-D2338F1ED9D6}" destId="{278756F6-81F4-4A08-98F9-BE0447D0C58D}" srcOrd="0" destOrd="0" presId="urn:microsoft.com/office/officeart/2005/8/layout/chevron2"/>
    <dgm:cxn modelId="{608D4D16-9261-4A62-8ED4-2CF76FA5F2F0}" type="presParOf" srcId="{278756F6-81F4-4A08-98F9-BE0447D0C58D}" destId="{B7BDC6A3-8F5F-4689-91EF-FD47C2E3CA5B}" srcOrd="0" destOrd="0" presId="urn:microsoft.com/office/officeart/2005/8/layout/chevron2"/>
    <dgm:cxn modelId="{5B5BCFC4-0403-4D94-8CC7-D7A435D19B6B}" type="presParOf" srcId="{278756F6-81F4-4A08-98F9-BE0447D0C58D}" destId="{D9976421-4EAB-471E-85AE-0D6679C13C6B}" srcOrd="1" destOrd="0" presId="urn:microsoft.com/office/officeart/2005/8/layout/chevron2"/>
    <dgm:cxn modelId="{50FF809F-5014-49F1-AF74-ED972949BA4F}" type="presParOf" srcId="{2D33E9A6-9C1A-47E2-80A1-D2338F1ED9D6}" destId="{AFA1EFCB-BA05-4562-A938-40D80E7D4D60}" srcOrd="1" destOrd="0" presId="urn:microsoft.com/office/officeart/2005/8/layout/chevron2"/>
    <dgm:cxn modelId="{53C9AB20-029B-476B-9BCC-FAB007DBA0E0}" type="presParOf" srcId="{2D33E9A6-9C1A-47E2-80A1-D2338F1ED9D6}" destId="{108AF218-E763-4802-94CC-1DE98AF3D4AD}" srcOrd="2" destOrd="0" presId="urn:microsoft.com/office/officeart/2005/8/layout/chevron2"/>
    <dgm:cxn modelId="{455CB3D5-6D32-4E97-8BF4-6B14ED2974C2}" type="presParOf" srcId="{108AF218-E763-4802-94CC-1DE98AF3D4AD}" destId="{476F392C-8D26-42CE-A332-671F91C9E524}" srcOrd="0" destOrd="0" presId="urn:microsoft.com/office/officeart/2005/8/layout/chevron2"/>
    <dgm:cxn modelId="{950209D0-70F6-49C4-9BD3-0DEF9C79D8DC}" type="presParOf" srcId="{108AF218-E763-4802-94CC-1DE98AF3D4AD}" destId="{0692DE3B-C81D-4783-8C59-C5905A88AF37}" srcOrd="1" destOrd="0" presId="urn:microsoft.com/office/officeart/2005/8/layout/chevron2"/>
    <dgm:cxn modelId="{D6F2E471-1DB6-4A2D-A3DD-24D9A89FDE22}" type="presParOf" srcId="{2D33E9A6-9C1A-47E2-80A1-D2338F1ED9D6}" destId="{B7655134-2417-49C8-8E07-3A693ED19C69}" srcOrd="3" destOrd="0" presId="urn:microsoft.com/office/officeart/2005/8/layout/chevron2"/>
    <dgm:cxn modelId="{3459B810-6009-4905-B816-EDD1CE15B693}" type="presParOf" srcId="{2D33E9A6-9C1A-47E2-80A1-D2338F1ED9D6}" destId="{52E995AF-825F-4B62-903D-FB3411CD74BA}" srcOrd="4" destOrd="0" presId="urn:microsoft.com/office/officeart/2005/8/layout/chevron2"/>
    <dgm:cxn modelId="{769E9BED-B946-4229-9E81-8B3DD201346E}" type="presParOf" srcId="{52E995AF-825F-4B62-903D-FB3411CD74BA}" destId="{926DA825-6369-4D1C-9321-D8B040650BC1}" srcOrd="0" destOrd="0" presId="urn:microsoft.com/office/officeart/2005/8/layout/chevron2"/>
    <dgm:cxn modelId="{7D62C71E-B3A1-4706-925A-18492F0CC4BA}" type="presParOf" srcId="{52E995AF-825F-4B62-903D-FB3411CD74BA}" destId="{94579252-CDED-42E9-9F3A-2905D5D7D1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C75F7-649C-41B2-950B-65E13F43AA6E}">
      <dsp:nvSpPr>
        <dsp:cNvPr id="0" name=""/>
        <dsp:cNvSpPr/>
      </dsp:nvSpPr>
      <dsp:spPr>
        <a:xfrm>
          <a:off x="225375" y="0"/>
          <a:ext cx="1457361" cy="1457361"/>
        </a:xfrm>
        <a:prstGeom prst="ellipse">
          <a:avLst/>
        </a:prstGeom>
        <a:solidFill>
          <a:srgbClr val="A5A5A5">
            <a:alpha val="50000"/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Warrant Officer Corps (WOC)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Established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1918</a:t>
          </a:r>
        </a:p>
      </dsp:txBody>
      <dsp:txXfrm>
        <a:off x="438801" y="213426"/>
        <a:ext cx="1030509" cy="1030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DC6A3-8F5F-4689-91EF-FD47C2E3CA5B}">
      <dsp:nvSpPr>
        <dsp:cNvPr id="0" name=""/>
        <dsp:cNvSpPr/>
      </dsp:nvSpPr>
      <dsp:spPr>
        <a:xfrm rot="5400000">
          <a:off x="-239765" y="343620"/>
          <a:ext cx="1598435" cy="1118905"/>
        </a:xfrm>
        <a:prstGeom prst="chevr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RQ1</a:t>
          </a:r>
        </a:p>
      </dsp:txBody>
      <dsp:txXfrm rot="-5400000">
        <a:off x="1" y="663308"/>
        <a:ext cx="1118905" cy="479530"/>
      </dsp:txXfrm>
    </dsp:sp>
    <dsp:sp modelId="{D9976421-4EAB-471E-85AE-0D6679C13C6B}">
      <dsp:nvSpPr>
        <dsp:cNvPr id="0" name=""/>
        <dsp:cNvSpPr/>
      </dsp:nvSpPr>
      <dsp:spPr>
        <a:xfrm rot="5400000">
          <a:off x="4056078" y="-2932000"/>
          <a:ext cx="1236348" cy="711069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How do retired African-American male officers describe their experience of attaining the rank of senior field grade warrant officer (CW5/W5) in the United States Army Warrant Officer Corps? </a:t>
          </a:r>
        </a:p>
      </dsp:txBody>
      <dsp:txXfrm rot="-5400000">
        <a:off x="1118905" y="65527"/>
        <a:ext cx="7050340" cy="1115640"/>
      </dsp:txXfrm>
    </dsp:sp>
    <dsp:sp modelId="{476F392C-8D26-42CE-A332-671F91C9E524}">
      <dsp:nvSpPr>
        <dsp:cNvPr id="0" name=""/>
        <dsp:cNvSpPr/>
      </dsp:nvSpPr>
      <dsp:spPr>
        <a:xfrm rot="5400000">
          <a:off x="-239765" y="1752869"/>
          <a:ext cx="1598435" cy="1118905"/>
        </a:xfrm>
        <a:prstGeom prst="chevr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rgbClr val="ED7D31">
              <a:hueOff val="-727682"/>
              <a:satOff val="-41964"/>
              <a:lumOff val="431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SQ1</a:t>
          </a:r>
        </a:p>
      </dsp:txBody>
      <dsp:txXfrm rot="-5400000">
        <a:off x="1" y="2072557"/>
        <a:ext cx="1118905" cy="479530"/>
      </dsp:txXfrm>
    </dsp:sp>
    <dsp:sp modelId="{0692DE3B-C81D-4783-8C59-C5905A88AF37}">
      <dsp:nvSpPr>
        <dsp:cNvPr id="0" name=""/>
        <dsp:cNvSpPr/>
      </dsp:nvSpPr>
      <dsp:spPr>
        <a:xfrm rot="5400000">
          <a:off x="4154760" y="-1522751"/>
          <a:ext cx="1038983" cy="711069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-727682"/>
              <a:satOff val="-41964"/>
              <a:lumOff val="431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are the experiences which shaped the achievements of African-American men serving in senior leadership positions in the Army Warrant Officer Corps?</a:t>
          </a:r>
        </a:p>
      </dsp:txBody>
      <dsp:txXfrm rot="-5400000">
        <a:off x="1118905" y="1563823"/>
        <a:ext cx="7059975" cy="937545"/>
      </dsp:txXfrm>
    </dsp:sp>
    <dsp:sp modelId="{926DA825-6369-4D1C-9321-D8B040650BC1}">
      <dsp:nvSpPr>
        <dsp:cNvPr id="0" name=""/>
        <dsp:cNvSpPr/>
      </dsp:nvSpPr>
      <dsp:spPr>
        <a:xfrm rot="5400000">
          <a:off x="-239765" y="3144088"/>
          <a:ext cx="1598435" cy="1118905"/>
        </a:xfrm>
        <a:prstGeom prst="chevr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SQ2</a:t>
          </a:r>
        </a:p>
      </dsp:txBody>
      <dsp:txXfrm rot="-5400000">
        <a:off x="1" y="3463776"/>
        <a:ext cx="1118905" cy="479530"/>
      </dsp:txXfrm>
    </dsp:sp>
    <dsp:sp modelId="{94579252-CDED-42E9-9F3A-2905D5D7D107}">
      <dsp:nvSpPr>
        <dsp:cNvPr id="0" name=""/>
        <dsp:cNvSpPr/>
      </dsp:nvSpPr>
      <dsp:spPr>
        <a:xfrm rot="5400000">
          <a:off x="4154760" y="-113501"/>
          <a:ext cx="1038983" cy="7110694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-1455363"/>
              <a:satOff val="-83928"/>
              <a:lumOff val="862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What strategies do African-American men believe they used to reach the rank of Senior Field Grade Warrant Officer?</a:t>
          </a:r>
        </a:p>
      </dsp:txBody>
      <dsp:txXfrm rot="-5400000">
        <a:off x="1118905" y="2973073"/>
        <a:ext cx="7059975" cy="937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9BCC3-9699-384E-8538-3BD1DF9AFB28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8A02B-86F1-7B44-8A28-BEE6192C6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67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7D11C-9ED7-6D4F-8BE0-046B85F98CFB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126230"/>
            <a:ext cx="5669280" cy="3909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250952"/>
            <a:ext cx="3070860" cy="434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8563E-FD32-164A-808D-C7F4F7F27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507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E5C63C-C25D-473E-91F7-53923655A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37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8AC3-0855-4258-A020-40C3850D7F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5FA5D62-DCC8-4192-95EC-D320D235A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0ACBAF38-71C4-44DE-A89E-91CB1C993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Put your notes here as memory guides</a:t>
            </a:r>
          </a:p>
        </p:txBody>
      </p:sp>
      <p:sp>
        <p:nvSpPr>
          <p:cNvPr id="12292" name="Header Placeholder 3">
            <a:extLst>
              <a:ext uri="{FF2B5EF4-FFF2-40B4-BE49-F238E27FC236}">
                <a16:creationId xmlns:a16="http://schemas.microsoft.com/office/drawing/2014/main" id="{74019F5B-52B8-492D-BF24-E5224486A7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latin typeface="Palatino Linotype" panose="02040502050505030304" pitchFamily="18" charset="0"/>
              </a:rPr>
              <a:t>Designing and Implementing a High Quality Research Project: Best Practices, Training and Practice                                                                                                       Robert Kilmer, Ph.D. and Wade Smith, Ed.D.</a:t>
            </a:r>
          </a:p>
        </p:txBody>
      </p:sp>
      <p:sp>
        <p:nvSpPr>
          <p:cNvPr id="12293" name="Footer Placeholder 4">
            <a:extLst>
              <a:ext uri="{FF2B5EF4-FFF2-40B4-BE49-F238E27FC236}">
                <a16:creationId xmlns:a16="http://schemas.microsoft.com/office/drawing/2014/main" id="{5C2D434F-862E-4FB2-9E27-D37CBD4072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>
                <a:latin typeface="Palatino Linotype" panose="02040502050505030304" pitchFamily="18" charset="0"/>
              </a:rPr>
              <a:t>Walden University Ph.D. Residency - Minneapolis, MN July 2008</a:t>
            </a:r>
          </a:p>
        </p:txBody>
      </p:sp>
      <p:sp>
        <p:nvSpPr>
          <p:cNvPr id="12294" name="Slide Number Placeholder 5">
            <a:extLst>
              <a:ext uri="{FF2B5EF4-FFF2-40B4-BE49-F238E27FC236}">
                <a16:creationId xmlns:a16="http://schemas.microsoft.com/office/drawing/2014/main" id="{E59A655F-3F7F-45A8-9348-97B2020DF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fld id="{401FCC5B-01B8-4075-BD90-F7E44E53CBC2}" type="slidenum">
              <a:rPr lang="en-US" altLang="en-US" smtClean="0">
                <a:latin typeface="Palatino Linotype" panose="02040502050505030304" pitchFamily="18" charset="0"/>
              </a:rPr>
              <a:pPr>
                <a:spcBef>
                  <a:spcPct val="20000"/>
                </a:spcBef>
              </a:pPr>
              <a:t>15</a:t>
            </a:fld>
            <a:endParaRPr lang="en-US" altLang="en-US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5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-05.png"/>
          <p:cNvPicPr>
            <a:picLocks noChangeAspect="1"/>
          </p:cNvPicPr>
          <p:nvPr userDrawn="1"/>
        </p:nvPicPr>
        <p:blipFill>
          <a:blip r:embed="rId2"/>
          <a:srcRect l="59844"/>
          <a:stretch>
            <a:fillRect/>
          </a:stretch>
        </p:blipFill>
        <p:spPr>
          <a:xfrm>
            <a:off x="5472093" y="457"/>
            <a:ext cx="3671602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690562"/>
            <a:ext cx="6096000" cy="1470025"/>
          </a:xfrm>
        </p:spPr>
        <p:txBody>
          <a:bodyPr anchor="t">
            <a:normAutofit/>
          </a:bodyPr>
          <a:lstStyle>
            <a:lvl1pPr algn="l">
              <a:defRPr sz="3600" b="0" i="0">
                <a:solidFill>
                  <a:srgbClr val="0E749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" y="2151627"/>
            <a:ext cx="6400800" cy="1264781"/>
          </a:xfrm>
        </p:spPr>
        <p:txBody>
          <a:bodyPr>
            <a:normAutofit/>
          </a:bodyPr>
          <a:lstStyle>
            <a:lvl1pPr marL="0" indent="0" algn="l">
              <a:buNone/>
              <a:defRPr sz="2600" b="0" i="0">
                <a:solidFill>
                  <a:srgbClr val="89663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S-PPTI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752600"/>
          </a:xfrm>
        </p:spPr>
        <p:txBody>
          <a:bodyPr/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7244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388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322F1-B4E5-4371-84DE-CC8BAE89D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77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B6814-E307-463C-90C6-EA757BEF9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D42BA-40A3-481F-9686-525264DA6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2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AC4F4-F4A5-4564-AB57-463B00D4B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7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AC5E6-61EE-47B9-82A5-DE4CFFA14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6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76A87-8401-4CEA-BF49-60F648380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4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D033F-AFC3-40F5-9E26-40FE49333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0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0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" y="228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l">
              <a:defRPr sz="3600">
                <a:solidFill>
                  <a:srgbClr val="0E749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896631"/>
                </a:solidFill>
              </a:defRPr>
            </a:lvl1pPr>
            <a:lvl2pPr>
              <a:defRPr>
                <a:solidFill>
                  <a:srgbClr val="896631"/>
                </a:solidFill>
              </a:defRPr>
            </a:lvl2pPr>
            <a:lvl3pPr>
              <a:defRPr>
                <a:solidFill>
                  <a:srgbClr val="896631"/>
                </a:solidFill>
              </a:defRPr>
            </a:lvl3pPr>
            <a:lvl4pPr>
              <a:defRPr>
                <a:solidFill>
                  <a:srgbClr val="896631"/>
                </a:solidFill>
              </a:defRPr>
            </a:lvl4pPr>
            <a:lvl5pPr>
              <a:defRPr>
                <a:solidFill>
                  <a:srgbClr val="89663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341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CFD783A-7458-A746-BA26-291A04EDE8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A11AE-2C7C-4EC3-85D9-8E702BB56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2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2D223-5478-43C1-9253-DA5676041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4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C3CC-4619-423C-841E-ECB01E577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3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FD783A-7458-A746-BA26-291A04EDE8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S-PPTI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3429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1A72E0B-2590-4AE4-8090-EB4A7F40A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ＭＳ Ｐゴシック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../Downloads/rising_above_the_fray_-_trailer%20(1080p)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jjwilliamsphd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348126-D27A-FD45-BA3D-6C3B4240C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" b="94100" l="7101" r="89941">
                        <a14:foregroundMark x1="18475" y1="6800" x2="18475" y2="6800"/>
                        <a14:foregroundMark x1="23419" y1="2250" x2="25049" y2="750"/>
                        <a14:foregroundMark x1="22332" y1="3250" x2="23419" y2="2250"/>
                        <a14:foregroundMark x1="18475" y1="6800" x2="22332" y2="3250"/>
                        <a14:foregroundMark x1="7232" y1="6000" x2="7232" y2="6000"/>
                        <a14:foregroundMark x1="78172" y1="90850" x2="78172" y2="90850"/>
                        <a14:foregroundMark x1="78830" y1="94100" x2="78830" y2="94100"/>
                        <a14:backgroundMark x1="23077" y1="2250" x2="23077" y2="2250"/>
                        <a14:backgroundMark x1="23406" y1="3250" x2="23406" y2="3250"/>
                        <a14:backgroundMark x1="23406" y1="3500" x2="23406" y2="3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419" y="1002427"/>
            <a:ext cx="2747396" cy="2108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E1F1C-3C69-E94A-9B49-3FF2E2B348B6}"/>
              </a:ext>
            </a:extLst>
          </p:cNvPr>
          <p:cNvSpPr txBox="1"/>
          <p:nvPr/>
        </p:nvSpPr>
        <p:spPr>
          <a:xfrm>
            <a:off x="712777" y="1548840"/>
            <a:ext cx="5949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300" b="1" dirty="0">
                <a:solidFill>
                  <a:srgbClr val="896631"/>
                </a:solidFill>
                <a:latin typeface="Stencil" pitchFamily="82" charset="77"/>
              </a:rPr>
              <a:t>RISING Above The Fray</a:t>
            </a:r>
          </a:p>
          <a:p>
            <a:pPr algn="ctr" defTabSz="342900">
              <a:defRPr/>
            </a:pPr>
            <a:r>
              <a:rPr lang="en-US" sz="1350" dirty="0">
                <a:solidFill>
                  <a:srgbClr val="896631"/>
                </a:solidFill>
                <a:latin typeface="Stencil" pitchFamily="82" charset="77"/>
              </a:rPr>
              <a:t>A  DOCUMENTARY : </a:t>
            </a:r>
          </a:p>
          <a:p>
            <a:pPr algn="ctr" defTabSz="342900">
              <a:defRPr/>
            </a:pPr>
            <a:r>
              <a:rPr lang="en-US" sz="1350" dirty="0" err="1">
                <a:solidFill>
                  <a:srgbClr val="896631"/>
                </a:solidFill>
                <a:latin typeface="Stencil" pitchFamily="82" charset="77"/>
              </a:rPr>
              <a:t>LiVED</a:t>
            </a:r>
            <a:r>
              <a:rPr lang="en-US" sz="1350" dirty="0">
                <a:solidFill>
                  <a:srgbClr val="896631"/>
                </a:solidFill>
                <a:latin typeface="Stencil" pitchFamily="82" charset="77"/>
              </a:rPr>
              <a:t> EXPERIENCES OF AFRICAN AMERICAN ARMY WARRANT OFFICERS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C887D-9E15-9C42-8331-C31CB0A8F8DD}"/>
              </a:ext>
            </a:extLst>
          </p:cNvPr>
          <p:cNvSpPr txBox="1"/>
          <p:nvPr/>
        </p:nvSpPr>
        <p:spPr>
          <a:xfrm>
            <a:off x="919418" y="544703"/>
            <a:ext cx="574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150" b="1" dirty="0">
                <a:solidFill>
                  <a:srgbClr val="0E7492"/>
                </a:solidFill>
                <a:latin typeface="Stencil" pitchFamily="82" charset="77"/>
              </a:rPr>
              <a:t>1MANSHO PRODUCTIONS, LLC </a:t>
            </a:r>
          </a:p>
          <a:p>
            <a:pPr algn="r" defTabSz="342900">
              <a:defRPr/>
            </a:pPr>
            <a:endParaRPr lang="en-US" sz="900" b="1" dirty="0">
              <a:solidFill>
                <a:srgbClr val="0E7492"/>
              </a:solidFill>
              <a:latin typeface="Stencil" pitchFamily="82" charset="77"/>
            </a:endParaRPr>
          </a:p>
          <a:p>
            <a:pPr algn="ctr" defTabSz="342900">
              <a:defRPr/>
            </a:pPr>
            <a:r>
              <a:rPr lang="en-US" sz="1500" dirty="0">
                <a:solidFill>
                  <a:srgbClr val="0E7492"/>
                </a:solidFill>
                <a:latin typeface="Stencil" panose="040409050D0802020404" pitchFamily="82" charset="0"/>
              </a:rPr>
              <a:t>PROUDLY PRESENTS</a:t>
            </a:r>
          </a:p>
          <a:p>
            <a:pPr defTabSz="342900">
              <a:defRPr/>
            </a:pPr>
            <a:endParaRPr lang="en-US" sz="1050" dirty="0">
              <a:solidFill>
                <a:prstClr val="black">
                  <a:lumMod val="95000"/>
                  <a:lumOff val="5000"/>
                </a:prstClr>
              </a:solidFill>
              <a:latin typeface="Engravers MT" panose="02090707080505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067BF-1EB1-4193-A68E-C92C322A1286}"/>
              </a:ext>
            </a:extLst>
          </p:cNvPr>
          <p:cNvSpPr txBox="1"/>
          <p:nvPr/>
        </p:nvSpPr>
        <p:spPr>
          <a:xfrm>
            <a:off x="712778" y="4880201"/>
            <a:ext cx="594964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Engravers MT" panose="02090707080505020304" pitchFamily="18" charset="77"/>
            </a:endParaRPr>
          </a:p>
          <a:p>
            <a:pPr algn="ctr" defTabSz="342900">
              <a:defRPr/>
            </a:pPr>
            <a:r>
              <a:rPr lang="en-US" sz="1600" dirty="0">
                <a:solidFill>
                  <a:srgbClr val="0E7492"/>
                </a:solidFill>
                <a:latin typeface="Stencil" panose="040409050D0802020404" pitchFamily="82" charset="0"/>
              </a:rPr>
              <a:t>Dr. James J. Williams - CW5 (Ret), United States army</a:t>
            </a:r>
          </a:p>
          <a:p>
            <a:pPr algn="ctr" defTabSz="342900">
              <a:defRPr/>
            </a:pPr>
            <a:endParaRPr lang="en-US" sz="1600" dirty="0">
              <a:solidFill>
                <a:srgbClr val="0E7492"/>
              </a:solidFill>
              <a:latin typeface="Stencil" panose="040409050D0802020404" pitchFamily="82" charset="0"/>
            </a:endParaRPr>
          </a:p>
          <a:p>
            <a:pPr algn="ctr" defTabSz="342900">
              <a:defRPr/>
            </a:pPr>
            <a:r>
              <a:rPr lang="en-US" sz="1600" dirty="0">
                <a:solidFill>
                  <a:srgbClr val="0E7492"/>
                </a:solidFill>
                <a:latin typeface="Stencil" panose="040409050D0802020404" pitchFamily="82" charset="0"/>
              </a:rPr>
              <a:t>FOUNDER - CREATOR - </a:t>
            </a:r>
            <a:r>
              <a:rPr lang="en-US" sz="1600" dirty="0" err="1">
                <a:solidFill>
                  <a:srgbClr val="0E7492"/>
                </a:solidFill>
                <a:latin typeface="Stencil" panose="040409050D0802020404" pitchFamily="82" charset="0"/>
              </a:rPr>
              <a:t>EXECUtive</a:t>
            </a:r>
            <a:r>
              <a:rPr lang="en-US" sz="1600" dirty="0">
                <a:solidFill>
                  <a:srgbClr val="0E7492"/>
                </a:solidFill>
                <a:latin typeface="Stencil" panose="040409050D0802020404" pitchFamily="82" charset="0"/>
              </a:rPr>
              <a:t> PRODUCER</a:t>
            </a:r>
          </a:p>
          <a:p>
            <a:pPr algn="ctr" defTabSz="342900">
              <a:defRPr/>
            </a:pPr>
            <a:endParaRPr lang="en-US" sz="1600" dirty="0">
              <a:solidFill>
                <a:srgbClr val="0E7492"/>
              </a:solidFill>
              <a:latin typeface="Stencil" panose="040409050D0802020404" pitchFamily="82" charset="0"/>
            </a:endParaRPr>
          </a:p>
          <a:p>
            <a:pPr algn="ctr" defTabSz="342900">
              <a:defRPr/>
            </a:pPr>
            <a:r>
              <a:rPr lang="en-US" sz="1600" dirty="0">
                <a:solidFill>
                  <a:srgbClr val="0E7492"/>
                </a:solidFill>
                <a:latin typeface="Stencil" panose="040409050D0802020404" pitchFamily="82" charset="0"/>
              </a:rPr>
              <a:t>Prescreen date – fall 2022</a:t>
            </a:r>
          </a:p>
          <a:p>
            <a:pPr algn="ctr" defTabSz="342900">
              <a:defRPr/>
            </a:pPr>
            <a:endParaRPr lang="en-US" sz="1350" dirty="0">
              <a:solidFill>
                <a:prstClr val="white">
                  <a:lumMod val="85000"/>
                </a:prstClr>
              </a:solidFill>
              <a:latin typeface="Stencil" panose="040409050D0802020404" pitchFamily="82" charset="0"/>
            </a:endParaRPr>
          </a:p>
          <a:p>
            <a:pPr algn="ctr" defTabSz="342900">
              <a:defRPr/>
            </a:pPr>
            <a:endParaRPr lang="en-US" sz="1350" dirty="0">
              <a:solidFill>
                <a:prstClr val="white">
                  <a:lumMod val="85000"/>
                </a:prstClr>
              </a:solidFill>
              <a:latin typeface="Stencil" panose="040409050D0802020404" pitchFamily="82" charset="0"/>
            </a:endParaRPr>
          </a:p>
          <a:p>
            <a:pPr defTabSz="342900">
              <a:defRPr/>
            </a:pPr>
            <a:endParaRPr lang="en-US" sz="1350" dirty="0">
              <a:solidFill>
                <a:prstClr val="black">
                  <a:lumMod val="95000"/>
                  <a:lumOff val="5000"/>
                </a:prstClr>
              </a:solidFill>
              <a:latin typeface="Engravers MT" panose="02090707080505020304" pitchFamily="18" charset="77"/>
            </a:endParaRPr>
          </a:p>
        </p:txBody>
      </p:sp>
      <p:pic>
        <p:nvPicPr>
          <p:cNvPr id="17" name="Picture 16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6372C0DD-F855-4107-9F00-BE449975F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36" y="2656836"/>
            <a:ext cx="3135677" cy="2351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96468-78C7-8D47-A28F-6D0F2A665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85" y="3110916"/>
            <a:ext cx="349204" cy="115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6FC59-0CF6-4048-A474-B3A79B069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805" y="2656836"/>
            <a:ext cx="3088396" cy="235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1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Emerging 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801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US" sz="3100" dirty="0"/>
              <a:t>T-1 – Competence in Primary Functional Area</a:t>
            </a:r>
          </a:p>
          <a:p>
            <a:pPr algn="just"/>
            <a:r>
              <a:rPr lang="en-US" sz="3100" dirty="0"/>
              <a:t>T-2 – Aspiration </a:t>
            </a:r>
          </a:p>
          <a:p>
            <a:pPr algn="just"/>
            <a:r>
              <a:rPr lang="en-US" sz="3100" dirty="0"/>
              <a:t>T-3 – Overcoming Barriers to Promotion</a:t>
            </a:r>
          </a:p>
          <a:p>
            <a:pPr algn="just"/>
            <a:r>
              <a:rPr lang="en-US" sz="3100" dirty="0"/>
              <a:t>T-4 – Proven Leadership Style</a:t>
            </a:r>
          </a:p>
          <a:p>
            <a:pPr algn="just"/>
            <a:r>
              <a:rPr lang="en-US" sz="3100" dirty="0"/>
              <a:t>T-5 – Mentorship </a:t>
            </a:r>
          </a:p>
          <a:p>
            <a:pPr algn="just"/>
            <a:r>
              <a:rPr lang="en-US" sz="3100" dirty="0"/>
              <a:t>T-6 – Educational Opportunities</a:t>
            </a:r>
          </a:p>
          <a:p>
            <a:pPr algn="just"/>
            <a:r>
              <a:rPr lang="en-US" sz="3100" dirty="0"/>
              <a:t>T-7 – Establish a Career Roadmap</a:t>
            </a:r>
          </a:p>
          <a:p>
            <a:pPr algn="just"/>
            <a:r>
              <a:rPr lang="en-US" sz="3100" dirty="0"/>
              <a:t>T-8 – Excel Through Army Promotion System</a:t>
            </a:r>
          </a:p>
          <a:p>
            <a:pPr algn="just"/>
            <a:r>
              <a:rPr lang="en-US" sz="3100" dirty="0"/>
              <a:t>T-9 – Faith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44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Question Results – RQ1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24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RQ1 - How do retired African-American male officers describe their experience of attaining the rank of senior field grade warrant officer (CW5/W5) in  the United States Army Warrant Officer Corps?</a:t>
            </a:r>
          </a:p>
          <a:p>
            <a:pPr lvl="1" algn="just"/>
            <a:r>
              <a:rPr lang="en-US" dirty="0"/>
              <a:t>T-2 Aspiration</a:t>
            </a:r>
          </a:p>
          <a:p>
            <a:pPr lvl="1" algn="just"/>
            <a:r>
              <a:rPr lang="en-US" dirty="0"/>
              <a:t>T-6 Educational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6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Question Results – SQ1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534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SQ1 – What are the experiences which shaped the achievements of African-American men serving in leadership?</a:t>
            </a:r>
          </a:p>
          <a:p>
            <a:pPr lvl="1" algn="just"/>
            <a:r>
              <a:rPr lang="en-US" dirty="0"/>
              <a:t>T-3 Overcoming barriers to promotion</a:t>
            </a:r>
          </a:p>
          <a:p>
            <a:pPr lvl="1" algn="just"/>
            <a:r>
              <a:rPr lang="en-US" dirty="0"/>
              <a:t>T-5 Mentorship</a:t>
            </a:r>
          </a:p>
          <a:p>
            <a:pPr lvl="1" algn="just"/>
            <a:r>
              <a:rPr lang="en-US" dirty="0"/>
              <a:t>T-9 Faith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16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Question Results – SQ2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879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SQ2 – What are the strategies do African-American men believe they used  to reach the rank of CW5?</a:t>
            </a:r>
          </a:p>
          <a:p>
            <a:pPr lvl="1" algn="just"/>
            <a:r>
              <a:rPr lang="en-US" dirty="0"/>
              <a:t>T-1 Competence in Primary Functional Area</a:t>
            </a:r>
          </a:p>
          <a:p>
            <a:pPr lvl="1" algn="just"/>
            <a:r>
              <a:rPr lang="en-US" dirty="0"/>
              <a:t>T-4 Proven Leadership Style</a:t>
            </a:r>
          </a:p>
          <a:p>
            <a:pPr lvl="1" algn="just"/>
            <a:r>
              <a:rPr lang="en-US" dirty="0"/>
              <a:t>T-8 Excel Through Army Promotion System</a:t>
            </a:r>
          </a:p>
          <a:p>
            <a:pPr lvl="1" algn="just"/>
            <a:r>
              <a:rPr lang="en-US" dirty="0"/>
              <a:t>T-7 Establish a Career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83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Social Change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45" y="914401"/>
            <a:ext cx="8229600" cy="4702250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Future study expansion to add to the literature not yet explored and provide a blueprint for future soldiers aspiring to join the WOC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The research aims to inform senior leaders, recruiters and policy makers how better recruitment of the minority population will yield a diverse military force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Model used in public and private sector to create a diverse workforce of African-Americans serving in senior executive leadership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4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359A399-9D92-4B35-8777-CFDDF7F69B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52400" y="624840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FB686E9-2113-4834-860C-5E69B413DB44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15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ABEAF3A-054C-435C-AB53-48165924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2" y="133350"/>
            <a:ext cx="3967340" cy="5289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18BA20-7C57-4598-B4B2-DC7DA6FE2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27801" y="794508"/>
            <a:ext cx="5289257" cy="39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59488"/>
            <a:ext cx="9027041" cy="60162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i="1" dirty="0"/>
              <a:t>Until the lions have their own historians… </a:t>
            </a:r>
          </a:p>
          <a:p>
            <a:pPr marL="0" indent="0" algn="ctr">
              <a:buNone/>
            </a:pPr>
            <a:r>
              <a:rPr lang="en-US" sz="3600" b="1" i="1" dirty="0"/>
              <a:t>the history of the hunt will always glorify the hunter!</a:t>
            </a:r>
          </a:p>
          <a:p>
            <a:pPr marL="0" indent="0" algn="ctr">
              <a:buNone/>
            </a:pPr>
            <a:endParaRPr lang="en-US" sz="3600" b="1" i="1" dirty="0"/>
          </a:p>
          <a:p>
            <a:pPr marL="0" indent="0" algn="ctr">
              <a:buNone/>
            </a:pPr>
            <a:r>
              <a:rPr lang="en-US" sz="3600" b="1" i="1" dirty="0"/>
              <a:t>- Chinua Achebe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2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07BA8BD-513C-3145-AA9A-679561A9D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312540"/>
              </p:ext>
            </p:extLst>
          </p:nvPr>
        </p:nvGraphicFramePr>
        <p:xfrm>
          <a:off x="0" y="818464"/>
          <a:ext cx="9144000" cy="60395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83411">
                  <a:extLst>
                    <a:ext uri="{9D8B030D-6E8A-4147-A177-3AD203B41FA5}">
                      <a16:colId xmlns:a16="http://schemas.microsoft.com/office/drawing/2014/main" val="2319656479"/>
                    </a:ext>
                  </a:extLst>
                </a:gridCol>
                <a:gridCol w="715140">
                  <a:extLst>
                    <a:ext uri="{9D8B030D-6E8A-4147-A177-3AD203B41FA5}">
                      <a16:colId xmlns:a16="http://schemas.microsoft.com/office/drawing/2014/main" val="1829868212"/>
                    </a:ext>
                  </a:extLst>
                </a:gridCol>
                <a:gridCol w="869963">
                  <a:extLst>
                    <a:ext uri="{9D8B030D-6E8A-4147-A177-3AD203B41FA5}">
                      <a16:colId xmlns:a16="http://schemas.microsoft.com/office/drawing/2014/main" val="3501582363"/>
                    </a:ext>
                  </a:extLst>
                </a:gridCol>
                <a:gridCol w="608161">
                  <a:extLst>
                    <a:ext uri="{9D8B030D-6E8A-4147-A177-3AD203B41FA5}">
                      <a16:colId xmlns:a16="http://schemas.microsoft.com/office/drawing/2014/main" val="369115566"/>
                    </a:ext>
                  </a:extLst>
                </a:gridCol>
                <a:gridCol w="1080458">
                  <a:extLst>
                    <a:ext uri="{9D8B030D-6E8A-4147-A177-3AD203B41FA5}">
                      <a16:colId xmlns:a16="http://schemas.microsoft.com/office/drawing/2014/main" val="1914837196"/>
                    </a:ext>
                  </a:extLst>
                </a:gridCol>
                <a:gridCol w="854467">
                  <a:extLst>
                    <a:ext uri="{9D8B030D-6E8A-4147-A177-3AD203B41FA5}">
                      <a16:colId xmlns:a16="http://schemas.microsoft.com/office/drawing/2014/main" val="3893708189"/>
                    </a:ext>
                  </a:extLst>
                </a:gridCol>
                <a:gridCol w="661877">
                  <a:extLst>
                    <a:ext uri="{9D8B030D-6E8A-4147-A177-3AD203B41FA5}">
                      <a16:colId xmlns:a16="http://schemas.microsoft.com/office/drawing/2014/main" val="3968963388"/>
                    </a:ext>
                  </a:extLst>
                </a:gridCol>
                <a:gridCol w="821367">
                  <a:extLst>
                    <a:ext uri="{9D8B030D-6E8A-4147-A177-3AD203B41FA5}">
                      <a16:colId xmlns:a16="http://schemas.microsoft.com/office/drawing/2014/main" val="2811903473"/>
                    </a:ext>
                  </a:extLst>
                </a:gridCol>
                <a:gridCol w="765545">
                  <a:extLst>
                    <a:ext uri="{9D8B030D-6E8A-4147-A177-3AD203B41FA5}">
                      <a16:colId xmlns:a16="http://schemas.microsoft.com/office/drawing/2014/main" val="1343466958"/>
                    </a:ext>
                  </a:extLst>
                </a:gridCol>
                <a:gridCol w="1783611">
                  <a:extLst>
                    <a:ext uri="{9D8B030D-6E8A-4147-A177-3AD203B41FA5}">
                      <a16:colId xmlns:a16="http://schemas.microsoft.com/office/drawing/2014/main" val="2938950719"/>
                    </a:ext>
                  </a:extLst>
                </a:gridCol>
              </a:tblGrid>
              <a:tr h="30197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 </a:t>
                      </a:r>
                      <a:r>
                        <a:rPr lang="en-US" sz="1400" dirty="0" err="1"/>
                        <a:t>Yrs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Confirmed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Location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Venue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Lodging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Gender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Notes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24680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Chiles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CW4-R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Author/Historian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7677536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Davis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915A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CEO/Franchisee(or)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29775000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Graves-R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Retired/Retired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48633187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Haynes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Haynes Foundation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9825414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Lewis III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948E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Deputy </a:t>
                      </a:r>
                      <a:r>
                        <a:rPr lang="en-US" sz="1400" dirty="0" err="1"/>
                        <a:t>Cmdt</a:t>
                      </a:r>
                      <a:r>
                        <a:rPr lang="en-US" sz="1400" dirty="0"/>
                        <a:t>/WOCC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3336031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Rucker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255Z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CEO - </a:t>
                      </a:r>
                      <a:r>
                        <a:rPr lang="en-US" sz="1400" dirty="0" err="1"/>
                        <a:t>Trecig</a:t>
                      </a:r>
                      <a:r>
                        <a:rPr lang="en-US" sz="1400" dirty="0"/>
                        <a:t>, LLC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46783494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Turner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881A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DMV-VA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Entrepreneur/Author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6926492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Tyree H-H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Attorney/1</a:t>
                      </a:r>
                      <a:r>
                        <a:rPr lang="en-US" sz="1400" baseline="30000" dirty="0"/>
                        <a:t>st</a:t>
                      </a:r>
                      <a:r>
                        <a:rPr lang="en-US" sz="1400" dirty="0"/>
                        <a:t> Lady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604870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Woodyard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915E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DMV-VA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BOSS Lady/Producer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7450217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Williams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153C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DMV-VA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1st Army SWO (RET)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6051664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Williams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420A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TBD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DMV-MD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Scholar/Filmmaker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0828938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r>
                        <a:rPr lang="en-US" sz="1400" dirty="0"/>
                        <a:t>Young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CW5-R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311A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COMPLETE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DMV-VA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N/A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Retired/Retired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3036286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05387621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6188197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1987330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4115279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21761567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6728501"/>
                  </a:ext>
                </a:extLst>
              </a:tr>
              <a:tr h="3019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200061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110AFD-078C-4C10-B010-551F6F4667BC}"/>
              </a:ext>
            </a:extLst>
          </p:cNvPr>
          <p:cNvSpPr txBox="1"/>
          <p:nvPr/>
        </p:nvSpPr>
        <p:spPr>
          <a:xfrm>
            <a:off x="1324655" y="338552"/>
            <a:ext cx="6684509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50" dirty="0">
                <a:solidFill>
                  <a:schemeClr val="tx2">
                    <a:lumMod val="90000"/>
                  </a:schemeClr>
                </a:solidFill>
                <a:latin typeface="Stencil" pitchFamily="82" charset="77"/>
              </a:rPr>
              <a:t>Rising Above the Fray - INTERVIEWEES</a:t>
            </a:r>
            <a:endParaRPr lang="en-US" sz="2550" dirty="0"/>
          </a:p>
        </p:txBody>
      </p:sp>
    </p:spTree>
    <p:extLst>
      <p:ext uri="{BB962C8B-B14F-4D97-AF65-F5344CB8AC3E}">
        <p14:creationId xmlns:p14="http://schemas.microsoft.com/office/powerpoint/2010/main" val="428994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 action="ppaction://hlinkfile"/>
            <a:extLst>
              <a:ext uri="{FF2B5EF4-FFF2-40B4-BE49-F238E27FC236}">
                <a16:creationId xmlns:a16="http://schemas.microsoft.com/office/drawing/2014/main" id="{C91B7550-B51F-5F31-D332-3BDA32289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673" y="608073"/>
            <a:ext cx="8046154" cy="45259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3D5D2-4331-4D0F-B474-3CDC5741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4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4377D3-B94B-4A3D-B5AE-6CC84A22C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58" y="824023"/>
            <a:ext cx="8452884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E7492"/>
                </a:solidFill>
                <a:ea typeface="+mj-ea"/>
                <a:cs typeface="+mj-cs"/>
              </a:rPr>
              <a:t>Contact Information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0E7492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3300" b="1" dirty="0">
                <a:latin typeface="+mj-lt"/>
              </a:rPr>
              <a:t>JAMES J. WILLIAMS, PhD</a:t>
            </a:r>
          </a:p>
          <a:p>
            <a:pPr marL="0" indent="0" algn="ctr">
              <a:buNone/>
            </a:pPr>
            <a:r>
              <a:rPr lang="en-US" sz="3300" dirty="0">
                <a:latin typeface="+mj-lt"/>
              </a:rPr>
              <a:t>Scholar – Author – Speaker – Veteran</a:t>
            </a:r>
          </a:p>
          <a:p>
            <a:pPr marL="0" indent="0" algn="ctr">
              <a:buNone/>
            </a:pPr>
            <a:r>
              <a:rPr lang="en-US" sz="3300" dirty="0">
                <a:latin typeface="+mj-lt"/>
              </a:rPr>
              <a:t>Email: </a:t>
            </a:r>
            <a:r>
              <a:rPr lang="en-US" sz="3300" dirty="0">
                <a:latin typeface="+mj-lt"/>
                <a:hlinkClick r:id="rId2"/>
              </a:rPr>
              <a:t>jjwilliamsphd@gmail.com</a:t>
            </a:r>
            <a:endParaRPr lang="en-US" sz="3300" dirty="0">
              <a:latin typeface="+mj-lt"/>
            </a:endParaRPr>
          </a:p>
          <a:p>
            <a:pPr marL="0" indent="0" algn="ctr">
              <a:buNone/>
            </a:pPr>
            <a:r>
              <a:rPr lang="en-US" sz="3300" dirty="0">
                <a:latin typeface="+mj-lt"/>
              </a:rPr>
              <a:t>LinkedIn: /in/</a:t>
            </a:r>
            <a:r>
              <a:rPr lang="en-US" sz="3300" dirty="0" err="1">
                <a:latin typeface="+mj-lt"/>
              </a:rPr>
              <a:t>james</a:t>
            </a:r>
            <a:r>
              <a:rPr lang="en-US" sz="3300" dirty="0">
                <a:latin typeface="+mj-lt"/>
              </a:rPr>
              <a:t>-j-</a:t>
            </a:r>
            <a:r>
              <a:rPr lang="en-US" sz="3300" dirty="0" err="1">
                <a:latin typeface="+mj-lt"/>
              </a:rPr>
              <a:t>williams</a:t>
            </a:r>
            <a:endParaRPr lang="en-US" sz="3300" dirty="0">
              <a:latin typeface="+mj-lt"/>
            </a:endParaRPr>
          </a:p>
          <a:p>
            <a:pPr marL="0" indent="0" algn="ctr">
              <a:buNone/>
            </a:pPr>
            <a:r>
              <a:rPr lang="en-US" sz="3300" dirty="0">
                <a:latin typeface="+mj-lt"/>
              </a:rPr>
              <a:t>Twitter: @</a:t>
            </a:r>
            <a:r>
              <a:rPr lang="en-US" sz="3300" dirty="0" err="1">
                <a:latin typeface="+mj-lt"/>
              </a:rPr>
              <a:t>jjwilliamsphd</a:t>
            </a:r>
            <a:endParaRPr lang="en-US" sz="3300" dirty="0">
              <a:latin typeface="+mj-lt"/>
            </a:endParaRPr>
          </a:p>
          <a:p>
            <a:pPr marL="0" indent="0" algn="ctr">
              <a:buNone/>
            </a:pPr>
            <a:endParaRPr lang="en-US" sz="33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25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sai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2049" y="3274234"/>
            <a:ext cx="3819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Native of Cleveland, Ohio</a:t>
            </a:r>
          </a:p>
          <a:p>
            <a:pPr algn="ctr"/>
            <a:r>
              <a:rPr lang="en-US" sz="1400" dirty="0"/>
              <a:t>31 years military service - 1 Oct 2019 (retirement) Cyber Systems Engineer/Manager - </a:t>
            </a:r>
            <a:r>
              <a:rPr lang="en-US" sz="1400" dirty="0" err="1"/>
              <a:t>Peraton</a:t>
            </a:r>
            <a:r>
              <a:rPr lang="en-US" sz="1400" dirty="0"/>
              <a:t>, Inc.</a:t>
            </a:r>
          </a:p>
          <a:p>
            <a:pPr algn="ctr"/>
            <a:r>
              <a:rPr lang="en-US" sz="1400" dirty="0"/>
              <a:t>Award-winning author/Best-selling co-author</a:t>
            </a:r>
          </a:p>
          <a:p>
            <a:pPr algn="ctr"/>
            <a:r>
              <a:rPr lang="en-US" sz="1400" dirty="0"/>
              <a:t>Columnist - </a:t>
            </a:r>
            <a:r>
              <a:rPr lang="en-US" sz="1400" i="1" dirty="0"/>
              <a:t>Next Generation Speakers Magazine</a:t>
            </a:r>
          </a:p>
          <a:p>
            <a:pPr algn="ctr"/>
            <a:r>
              <a:rPr lang="en-US" sz="1400" dirty="0"/>
              <a:t>Adjunct Professor - Stevenson University</a:t>
            </a:r>
          </a:p>
          <a:p>
            <a:pPr algn="ctr"/>
            <a:r>
              <a:rPr lang="en-US" sz="1400" dirty="0"/>
              <a:t>Bachelor of Science CIS &amp; MPA - Strayer University</a:t>
            </a:r>
          </a:p>
          <a:p>
            <a:pPr algn="ctr"/>
            <a:r>
              <a:rPr lang="en-US" sz="1400" dirty="0"/>
              <a:t>Ph.D. Public Mgt &amp; Leadership - Walden University</a:t>
            </a:r>
          </a:p>
          <a:p>
            <a:pPr algn="ctr"/>
            <a:r>
              <a:rPr lang="en-US" sz="1400" b="1" dirty="0"/>
              <a:t>Quote of the Day</a:t>
            </a:r>
            <a:r>
              <a:rPr lang="en-US" sz="1400" dirty="0"/>
              <a:t>:</a:t>
            </a:r>
          </a:p>
          <a:p>
            <a:pPr algn="ctr"/>
            <a:r>
              <a:rPr lang="en-US" sz="1400" i="1" dirty="0"/>
              <a:t>There is no elevator to success…take the stairs!!!</a:t>
            </a:r>
          </a:p>
        </p:txBody>
      </p:sp>
      <p:sp>
        <p:nvSpPr>
          <p:cNvPr id="12" name="AutoShape 2" descr="Image result for famous louisiana fo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70FA3EB8-6AEF-46A2-B8E1-67F937BC6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333" y="7936"/>
            <a:ext cx="1423190" cy="1778987"/>
          </a:xfrm>
          <a:prstGeom prst="rect">
            <a:avLst/>
          </a:prstGeom>
        </p:spPr>
      </p:pic>
      <p:pic>
        <p:nvPicPr>
          <p:cNvPr id="5" name="Picture 2" descr="https://tse2.mm.bing.net/th?id=OIP.SsDwAoCb4ws2UOYueL9K-gHaHa&amp;pid=Api&amp;P=0&amp;w=300&amp;h=300">
            <a:extLst>
              <a:ext uri="{FF2B5EF4-FFF2-40B4-BE49-F238E27FC236}">
                <a16:creationId xmlns:a16="http://schemas.microsoft.com/office/drawing/2014/main" id="{C1C70C05-5814-4BEA-92E2-E03BBD3A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49" y="211076"/>
            <a:ext cx="1372706" cy="137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en/7/72/Walden_Seal_Color_200px.png">
            <a:extLst>
              <a:ext uri="{FF2B5EF4-FFF2-40B4-BE49-F238E27FC236}">
                <a16:creationId xmlns:a16="http://schemas.microsoft.com/office/drawing/2014/main" id="{6D38D1AF-9DFA-40B9-9A3E-EBCEF41A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73" y="199797"/>
            <a:ext cx="1336997" cy="13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08602CBF-B018-4230-B4F8-9F728FA9F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795" y="1802215"/>
            <a:ext cx="1914991" cy="1437731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7A305FC-698F-4377-AD20-2F15D3EF0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49" y="1825233"/>
            <a:ext cx="1708694" cy="1414713"/>
          </a:xfrm>
          <a:prstGeom prst="rect">
            <a:avLst/>
          </a:prstGeom>
        </p:spPr>
      </p:pic>
      <p:pic>
        <p:nvPicPr>
          <p:cNvPr id="24" name="Picture 23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354D520F-C310-4036-9599-3C40591218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" y="7936"/>
            <a:ext cx="1423190" cy="1778987"/>
          </a:xfrm>
          <a:prstGeom prst="rect">
            <a:avLst/>
          </a:prstGeom>
        </p:spPr>
      </p:pic>
      <p:sp>
        <p:nvSpPr>
          <p:cNvPr id="41" name="AutoShape 4" descr="Image result for famous louisiana food">
            <a:extLst>
              <a:ext uri="{FF2B5EF4-FFF2-40B4-BE49-F238E27FC236}">
                <a16:creationId xmlns:a16="http://schemas.microsoft.com/office/drawing/2014/main" id="{E8D8F6CC-945B-4758-95EB-C5820F592F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" name="Picture 25" descr="A person wearing a red shirt standing in front of a store&#10;&#10;Description automatically generated">
            <a:extLst>
              <a:ext uri="{FF2B5EF4-FFF2-40B4-BE49-F238E27FC236}">
                <a16:creationId xmlns:a16="http://schemas.microsoft.com/office/drawing/2014/main" id="{877B8D3C-6EB2-457E-824F-393E35C77D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003"/>
            <a:ext cx="1790030" cy="1336997"/>
          </a:xfrm>
          <a:prstGeom prst="rect">
            <a:avLst/>
          </a:prstGeom>
        </p:spPr>
      </p:pic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416CA46-B6BA-4FD5-A9C1-CC8970996F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79" y="1814318"/>
            <a:ext cx="1924492" cy="1443369"/>
          </a:xfrm>
          <a:prstGeom prst="rect">
            <a:avLst/>
          </a:prstGeom>
        </p:spPr>
      </p:pic>
      <p:pic>
        <p:nvPicPr>
          <p:cNvPr id="32" name="Picture 31" descr="A group of people standing next to a horse&#10;&#10;Description automatically generated">
            <a:extLst>
              <a:ext uri="{FF2B5EF4-FFF2-40B4-BE49-F238E27FC236}">
                <a16:creationId xmlns:a16="http://schemas.microsoft.com/office/drawing/2014/main" id="{A2C8098A-F5B3-44D7-BCD7-4FBD6549BF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2000" y="5485293"/>
            <a:ext cx="1830276" cy="1372707"/>
          </a:xfrm>
          <a:prstGeom prst="rect">
            <a:avLst/>
          </a:prstGeom>
        </p:spPr>
      </p:pic>
      <p:pic>
        <p:nvPicPr>
          <p:cNvPr id="1032" name="Picture 8" descr="https://tse4.mm.bing.net/th?id=OIP.TBlgSVAHzfFbW4XLbj6eDgHaEK&amp;pid=Api&amp;P=0&amp;w=274&amp;h=155">
            <a:extLst>
              <a:ext uri="{FF2B5EF4-FFF2-40B4-BE49-F238E27FC236}">
                <a16:creationId xmlns:a16="http://schemas.microsoft.com/office/drawing/2014/main" id="{3A449329-D987-47A7-BD72-D2F2999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78" y="292843"/>
            <a:ext cx="2993393" cy="120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B0C7858-AAF1-45B3-8207-F68A839069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30" y="5497499"/>
            <a:ext cx="1844534" cy="1371337"/>
          </a:xfrm>
          <a:prstGeom prst="rect">
            <a:avLst/>
          </a:prstGeom>
        </p:spPr>
      </p:pic>
      <p:pic>
        <p:nvPicPr>
          <p:cNvPr id="45" name="Picture 44" descr="Two people standing in front of a military uniform&#10;&#10;Description automatically generated">
            <a:extLst>
              <a:ext uri="{FF2B5EF4-FFF2-40B4-BE49-F238E27FC236}">
                <a16:creationId xmlns:a16="http://schemas.microsoft.com/office/drawing/2014/main" id="{B0782B6C-83B2-4539-A2BE-5F86B05695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7" y="5497498"/>
            <a:ext cx="1889131" cy="1371337"/>
          </a:xfrm>
          <a:prstGeom prst="rect">
            <a:avLst/>
          </a:prstGeom>
        </p:spPr>
      </p:pic>
      <p:pic>
        <p:nvPicPr>
          <p:cNvPr id="49" name="Picture 48" descr="A person and text&#10;&#10;Description automatically generated">
            <a:extLst>
              <a:ext uri="{FF2B5EF4-FFF2-40B4-BE49-F238E27FC236}">
                <a16:creationId xmlns:a16="http://schemas.microsoft.com/office/drawing/2014/main" id="{4CA17FBE-894A-4F07-864D-080C296560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50" y="3342788"/>
            <a:ext cx="2699150" cy="19416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01B160A-1FFC-48CB-A8DF-845386F388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351883"/>
            <a:ext cx="2662049" cy="18960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890FCB-313D-4188-A3AD-31EDCC95D2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15" y="1814317"/>
            <a:ext cx="1692436" cy="1413310"/>
          </a:xfrm>
          <a:prstGeom prst="rect">
            <a:avLst/>
          </a:prstGeom>
        </p:spPr>
      </p:pic>
      <p:pic>
        <p:nvPicPr>
          <p:cNvPr id="56" name="Picture 5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200B29D1-3AD1-497C-9AC7-A278167B7A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95" y="5486582"/>
            <a:ext cx="1850620" cy="1382253"/>
          </a:xfrm>
          <a:prstGeom prst="rect">
            <a:avLst/>
          </a:prstGeom>
        </p:spPr>
      </p:pic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3943FE3-B283-455F-99F8-E9633E6937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52444" y="1825233"/>
            <a:ext cx="1914991" cy="140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5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44"/>
            <a:ext cx="8229600" cy="793898"/>
          </a:xfrm>
        </p:spPr>
        <p:txBody>
          <a:bodyPr/>
          <a:lstStyle/>
          <a:p>
            <a:pPr algn="ctr"/>
            <a:r>
              <a:rPr lang="en-US" dirty="0"/>
              <a:t>1ManSho Productions 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3720"/>
            <a:ext cx="8389088" cy="5034516"/>
          </a:xfrm>
        </p:spPr>
        <p:txBody>
          <a:bodyPr>
            <a:normAutofit fontScale="25000" lnSpcReduction="20000"/>
          </a:bodyPr>
          <a:lstStyle/>
          <a:p>
            <a:pPr algn="just" defTabSz="342900">
              <a:defRPr/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pPr algn="just" defTabSz="342900">
              <a:defRPr/>
            </a:pPr>
            <a:r>
              <a:rPr lang="en-US" sz="12000" dirty="0">
                <a:effectLst/>
                <a:ea typeface="Calibri" panose="020F0502020204030204" pitchFamily="34" charset="0"/>
              </a:rPr>
              <a:t>1ManSho Productions seeks to uncover and produce empowering untold stories that take on new perspectives with the intent to educate, uplift and inspire </a:t>
            </a:r>
          </a:p>
          <a:p>
            <a:pPr algn="just" defTabSz="342900">
              <a:defRPr/>
            </a:pPr>
            <a:endParaRPr lang="en-US" sz="12000" dirty="0">
              <a:effectLst/>
              <a:ea typeface="Calibri" panose="020F0502020204030204" pitchFamily="34" charset="0"/>
            </a:endParaRPr>
          </a:p>
          <a:p>
            <a:pPr algn="just" defTabSz="342900">
              <a:defRPr/>
            </a:pPr>
            <a:r>
              <a:rPr lang="en-US" sz="12000" dirty="0">
                <a:effectLst/>
                <a:ea typeface="Calibri" panose="020F0502020204030204" pitchFamily="34" charset="0"/>
              </a:rPr>
              <a:t>Our mission is to highlight and preserve the accomplishments and contributions of non-fiction and scholarly works including: </a:t>
            </a:r>
          </a:p>
          <a:p>
            <a:pPr algn="just" defTabSz="342900">
              <a:defRPr/>
            </a:pPr>
            <a:endParaRPr lang="en-US" sz="12000" dirty="0"/>
          </a:p>
          <a:p>
            <a:pPr marL="0" indent="0" algn="ctr" defTabSz="342900">
              <a:buNone/>
              <a:defRPr/>
            </a:pPr>
            <a:r>
              <a:rPr lang="en-US" sz="11200" b="1" i="1" dirty="0"/>
              <a:t>Honorably preserving and representing the contributions and Legacy of the </a:t>
            </a:r>
          </a:p>
          <a:p>
            <a:pPr marL="0" indent="0" algn="ctr" defTabSz="342900">
              <a:buNone/>
              <a:defRPr/>
            </a:pPr>
            <a:r>
              <a:rPr lang="en-US" sz="11200" b="1" i="1" dirty="0"/>
              <a:t>African American </a:t>
            </a:r>
          </a:p>
          <a:p>
            <a:pPr marL="0" indent="0" algn="ctr" defTabSz="342900">
              <a:buNone/>
              <a:defRPr/>
            </a:pPr>
            <a:r>
              <a:rPr lang="en-US" sz="11200" b="1" i="1" dirty="0"/>
              <a:t>Warrant Officer</a:t>
            </a:r>
          </a:p>
          <a:p>
            <a:pPr marL="0" indent="0" algn="just">
              <a:buNone/>
            </a:pP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50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44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Purpose of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1742"/>
            <a:ext cx="8389088" cy="5034516"/>
          </a:xfrm>
        </p:spPr>
        <p:txBody>
          <a:bodyPr>
            <a:normAutofit/>
          </a:bodyPr>
          <a:lstStyle/>
          <a:p>
            <a:pPr algn="just"/>
            <a:endParaRPr lang="en-US" sz="3000" dirty="0"/>
          </a:p>
          <a:p>
            <a:pPr algn="just"/>
            <a:r>
              <a:rPr lang="en-US" sz="3000" dirty="0"/>
              <a:t>The focus of this phenomenological research study is to capture lived experiences of African-American men who achieved the highest rank of CW5</a:t>
            </a:r>
          </a:p>
          <a:p>
            <a:pPr marL="0" indent="0" algn="just">
              <a:buNone/>
            </a:pPr>
            <a:endParaRPr lang="en-US" sz="3000" dirty="0"/>
          </a:p>
          <a:p>
            <a:pPr algn="just"/>
            <a:r>
              <a:rPr lang="en-US" sz="3000" dirty="0"/>
              <a:t>Provide a blueprint for aspiring soldiers in all branches of service in navigating their military career path</a:t>
            </a:r>
            <a:endParaRPr lang="en-US" sz="3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8B1C60-230F-4A85-BFA3-5B538A285AF8}"/>
              </a:ext>
            </a:extLst>
          </p:cNvPr>
          <p:cNvGraphicFramePr/>
          <p:nvPr/>
        </p:nvGraphicFramePr>
        <p:xfrm>
          <a:off x="5055780" y="4114800"/>
          <a:ext cx="2450805" cy="145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41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This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1094489"/>
            <a:ext cx="8654901" cy="50345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No data of blacks who served prior to 1941 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Barriers to promotion in the WOC (W1-W5)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Fewer AAM in the highest ranks (CW5)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No captured experiences for those AAM who achieved CW5 rank</a:t>
            </a:r>
          </a:p>
          <a:p>
            <a:pPr lvl="1">
              <a:defRPr/>
            </a:pPr>
            <a:r>
              <a:rPr lang="en-US" altLang="en-US" sz="3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Success Strategies</a:t>
            </a:r>
          </a:p>
          <a:p>
            <a:pPr lvl="1">
              <a:defRPr/>
            </a:pPr>
            <a:r>
              <a:rPr lang="en-US" altLang="en-US" sz="3200" dirty="0">
                <a:ea typeface="ＭＳ Ｐゴシック" panose="020B0600070205080204" pitchFamily="34" charset="-128"/>
                <a:cs typeface="Times New Roman" panose="02020603050405020304" pitchFamily="18" charset="0"/>
              </a:rPr>
              <a:t>Motivational Factors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8B1C60-230F-4A85-BFA3-5B538A285AF8}"/>
              </a:ext>
            </a:extLst>
          </p:cNvPr>
          <p:cNvGraphicFramePr/>
          <p:nvPr/>
        </p:nvGraphicFramePr>
        <p:xfrm>
          <a:off x="5055780" y="4114800"/>
          <a:ext cx="2450805" cy="1457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7" descr="Related image">
            <a:extLst>
              <a:ext uri="{FF2B5EF4-FFF2-40B4-BE49-F238E27FC236}">
                <a16:creationId xmlns:a16="http://schemas.microsoft.com/office/drawing/2014/main" id="{C17D3A7F-FA47-458C-932B-AAA6491D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87" y="4263656"/>
            <a:ext cx="1654403" cy="122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2E0B327-6A63-4EBE-946B-66CD8B9E97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0200" y="1270850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5974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Method/Design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742"/>
            <a:ext cx="8229600" cy="486513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research is a qualitative study in order to add to the literature of the Army warrant officer population</a:t>
            </a:r>
          </a:p>
          <a:p>
            <a:pPr algn="just"/>
            <a:endParaRPr lang="en-US" altLang="en-US" sz="35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/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selected research design for this study is phenomenological study which allows the researcher to capture the lived experiences of the participant</a:t>
            </a:r>
          </a:p>
          <a:p>
            <a:pPr algn="just"/>
            <a:endParaRPr lang="en-US" altLang="en-US" sz="35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algn="just"/>
            <a:r>
              <a:rPr lang="en-US" altLang="en-US" sz="35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Modified van Kam method by Moustakas (1994) allows the researcher to investigate the lived experiences of the participant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Participants/Sample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Snowball sample size (population 300)</a:t>
            </a:r>
          </a:p>
          <a:p>
            <a:r>
              <a:rPr lang="en-US" dirty="0"/>
              <a:t>32 respondents/15 Finalists</a:t>
            </a:r>
          </a:p>
          <a:p>
            <a:r>
              <a:rPr lang="en-US" dirty="0"/>
              <a:t>10 Participants/Final sample size for the study</a:t>
            </a:r>
          </a:p>
          <a:p>
            <a:r>
              <a:rPr lang="en-US" dirty="0"/>
              <a:t> Inclusion/Exclusion criteria for participants</a:t>
            </a:r>
          </a:p>
          <a:p>
            <a:pPr lvl="1"/>
            <a:r>
              <a:rPr lang="en-US" dirty="0"/>
              <a:t>African-American men</a:t>
            </a:r>
          </a:p>
          <a:p>
            <a:pPr lvl="1"/>
            <a:r>
              <a:rPr lang="en-US" dirty="0"/>
              <a:t>U.S. Army warrant officers</a:t>
            </a:r>
          </a:p>
          <a:p>
            <a:pPr lvl="1"/>
            <a:r>
              <a:rPr lang="en-US" dirty="0"/>
              <a:t>Retirees at the rank of CW5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26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Demographic Characteristic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D783A-7458-A746-BA26-291A04EDE88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E73A0C-06DC-4CB6-9695-A827CB427EB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2" y="1084521"/>
            <a:ext cx="8304028" cy="4508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397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 Linotype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31094</TotalTime>
  <Words>1016</Words>
  <Application>Microsoft Office PowerPoint</Application>
  <PresentationFormat>On-screen Show (4:3)</PresentationFormat>
  <Paragraphs>267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Engravers MT</vt:lpstr>
      <vt:lpstr>Palatino Linotype</vt:lpstr>
      <vt:lpstr>Stencil</vt:lpstr>
      <vt:lpstr>Office Theme</vt:lpstr>
      <vt:lpstr>Default Design</vt:lpstr>
      <vt:lpstr>PowerPoint Presentation</vt:lpstr>
      <vt:lpstr>PowerPoint Presentation</vt:lpstr>
      <vt:lpstr>1ManSho Productions Mission Statement</vt:lpstr>
      <vt:lpstr>Purpose of Study</vt:lpstr>
      <vt:lpstr>Why This Study?</vt:lpstr>
      <vt:lpstr>Research Questions</vt:lpstr>
      <vt:lpstr>Method/Design</vt:lpstr>
      <vt:lpstr>Participants/Sample Size</vt:lpstr>
      <vt:lpstr>Demographic Characteristic Data</vt:lpstr>
      <vt:lpstr>Emerging Themes</vt:lpstr>
      <vt:lpstr>Research Question Results – RQ1</vt:lpstr>
      <vt:lpstr>Research Question Results – SQ1</vt:lpstr>
      <vt:lpstr>Research Question Results – SQ2</vt:lpstr>
      <vt:lpstr>Social Change Implications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 2004 Test Drive User</dc:creator>
  <cp:lastModifiedBy>James Williams</cp:lastModifiedBy>
  <cp:revision>194</cp:revision>
  <cp:lastPrinted>2019-03-02T18:23:05Z</cp:lastPrinted>
  <dcterms:created xsi:type="dcterms:W3CDTF">2012-08-02T15:33:14Z</dcterms:created>
  <dcterms:modified xsi:type="dcterms:W3CDTF">2022-10-19T07:39:50Z</dcterms:modified>
</cp:coreProperties>
</file>